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 Bold" charset="1" panose="020B0704020202020204"/>
      <p:regular r:id="rId20"/>
    </p:embeddedFont>
    <p:embeddedFont>
      <p:font typeface="Arimo" charset="1" panose="020B0604020202020204"/>
      <p:regular r:id="rId21"/>
    </p:embeddedFont>
    <p:embeddedFont>
      <p:font typeface="Arimo Italics" charset="1" panose="020B060402020209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3422894"/>
            <a:ext cx="7310733" cy="5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 in Data Mining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4322559"/>
            <a:ext cx="9445523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Name:Tanishka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8" y="5004349"/>
            <a:ext cx="9445523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Branch: CSE CORE(I)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8" y="5686130"/>
            <a:ext cx="9445523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Reg.no: RA2311003030589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8" y="6367910"/>
            <a:ext cx="9445523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Subject:Data Mining &amp;Analytics(21CSE355T)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932859"/>
            <a:ext cx="7088238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Key Takeaways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8" y="2301183"/>
            <a:ext cx="637880" cy="637880"/>
            <a:chOff x="0" y="0"/>
            <a:chExt cx="850506" cy="850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392"/>
            </a:xfrm>
            <a:custGeom>
              <a:avLst/>
              <a:gdLst/>
              <a:ahLst/>
              <a:cxnLst/>
              <a:rect r="r" b="b" t="t" l="l"/>
              <a:pathLst>
                <a:path h="850392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771630" y="2360409"/>
            <a:ext cx="551661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Quality depends on data quality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0" y="2906763"/>
            <a:ext cx="8524132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Garbage in, garbage out—preprocessing is non-negotiable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50238" y="4032199"/>
            <a:ext cx="637880" cy="637880"/>
            <a:chOff x="0" y="0"/>
            <a:chExt cx="850506" cy="8505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0392" cy="850392"/>
            </a:xfrm>
            <a:custGeom>
              <a:avLst/>
              <a:gdLst/>
              <a:ahLst/>
              <a:cxnLst/>
              <a:rect r="r" b="b" t="t" l="l"/>
              <a:pathLst>
                <a:path h="850392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771630" y="4091435"/>
            <a:ext cx="519916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Improves model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1630" y="4637780"/>
            <a:ext cx="8524132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Clean data leads to accurate predictions and reliable results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0238" y="5763216"/>
            <a:ext cx="637880" cy="637880"/>
            <a:chOff x="0" y="0"/>
            <a:chExt cx="850506" cy="8505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0392" cy="850392"/>
            </a:xfrm>
            <a:custGeom>
              <a:avLst/>
              <a:gdLst/>
              <a:ahLst/>
              <a:cxnLst/>
              <a:rect r="r" b="b" t="t" l="l"/>
              <a:pathLst>
                <a:path h="850392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771630" y="5822452"/>
            <a:ext cx="489257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Reduces computational cost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71630" y="6368806"/>
            <a:ext cx="8524132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Smaller datasets mean faster processing and less storage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50238" y="7387866"/>
            <a:ext cx="9445523" cy="44948"/>
            <a:chOff x="0" y="0"/>
            <a:chExt cx="12594031" cy="599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594082" cy="59944"/>
            </a:xfrm>
            <a:custGeom>
              <a:avLst/>
              <a:gdLst/>
              <a:ahLst/>
              <a:cxnLst/>
              <a:rect r="r" b="b" t="t" l="l"/>
              <a:pathLst>
                <a:path h="59944" w="12594082">
                  <a:moveTo>
                    <a:pt x="0" y="0"/>
                  </a:moveTo>
                  <a:lnTo>
                    <a:pt x="12594082" y="0"/>
                  </a:lnTo>
                  <a:lnTo>
                    <a:pt x="12594082" y="59944"/>
                  </a:lnTo>
                  <a:lnTo>
                    <a:pt x="0" y="59944"/>
                  </a:lnTo>
                  <a:close/>
                </a:path>
              </a:pathLst>
            </a:custGeom>
            <a:solidFill>
              <a:srgbClr val="746558">
                <a:alpha val="24706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275434" y="7965872"/>
            <a:ext cx="9020327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i="true">
                <a:solidFill>
                  <a:srgbClr val="746558"/>
                </a:solidFill>
                <a:latin typeface="Arimo Italics"/>
                <a:ea typeface="Arimo Italics"/>
                <a:cs typeface="Arimo Italics"/>
                <a:sym typeface="Arimo Italics"/>
              </a:rPr>
              <a:t>"Data preprocessing is the foundation of successful data mining—invest time here to reap rewards downstream."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850238" y="7751712"/>
            <a:ext cx="38100" cy="1545136"/>
            <a:chOff x="0" y="0"/>
            <a:chExt cx="50800" cy="206018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800" cy="2060194"/>
            </a:xfrm>
            <a:custGeom>
              <a:avLst/>
              <a:gdLst/>
              <a:ahLst/>
              <a:cxnLst/>
              <a:rect r="r" b="b" t="t" l="l"/>
              <a:pathLst>
                <a:path h="2060194" w="50800">
                  <a:moveTo>
                    <a:pt x="0" y="0"/>
                  </a:moveTo>
                  <a:lnTo>
                    <a:pt x="50800" y="0"/>
                  </a:lnTo>
                  <a:lnTo>
                    <a:pt x="50800" y="2060194"/>
                  </a:lnTo>
                  <a:lnTo>
                    <a:pt x="0" y="2060194"/>
                  </a:lnTo>
                  <a:close/>
                </a:path>
              </a:pathLst>
            </a:custGeom>
            <a:solidFill>
              <a:srgbClr val="D3C5B6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1622" y="2105480"/>
            <a:ext cx="13170537" cy="5823595"/>
          </a:xfrm>
          <a:custGeom>
            <a:avLst/>
            <a:gdLst/>
            <a:ahLst/>
            <a:cxnLst/>
            <a:rect r="r" b="b" t="t" l="l"/>
            <a:pathLst>
              <a:path h="5823595" w="13170537">
                <a:moveTo>
                  <a:pt x="0" y="0"/>
                </a:moveTo>
                <a:lnTo>
                  <a:pt x="13170537" y="0"/>
                </a:lnTo>
                <a:lnTo>
                  <a:pt x="13170537" y="5823595"/>
                </a:lnTo>
                <a:lnTo>
                  <a:pt x="0" y="5823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26" t="0" r="-2515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589609"/>
            <a:ext cx="10002736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What is Data Preprocessing?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4099770"/>
            <a:ext cx="5245446" cy="2767755"/>
            <a:chOff x="0" y="0"/>
            <a:chExt cx="6993928" cy="36903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4017" cy="3690366"/>
            </a:xfrm>
            <a:custGeom>
              <a:avLst/>
              <a:gdLst/>
              <a:ahLst/>
              <a:cxnLst/>
              <a:rect r="r" b="b" t="t" l="l"/>
              <a:pathLst>
                <a:path h="3690366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633597"/>
                  </a:lnTo>
                  <a:cubicBezTo>
                    <a:pt x="6994017" y="3664966"/>
                    <a:pt x="6968617" y="3690366"/>
                    <a:pt x="6937248" y="3690366"/>
                  </a:cubicBezTo>
                  <a:lnTo>
                    <a:pt x="56769" y="3690366"/>
                  </a:lnTo>
                  <a:cubicBezTo>
                    <a:pt x="25400" y="3690366"/>
                    <a:pt x="0" y="3664966"/>
                    <a:pt x="0" y="3633597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75759" y="4383291"/>
            <a:ext cx="850554" cy="850554"/>
            <a:chOff x="0" y="0"/>
            <a:chExt cx="1134072" cy="1134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D3C5B6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509712" y="4617091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9" y="0"/>
                </a:lnTo>
                <a:lnTo>
                  <a:pt x="382639" y="382639"/>
                </a:lnTo>
                <a:lnTo>
                  <a:pt x="0" y="382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79" t="0" r="-487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75759" y="5479256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Cleaning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759" y="6025601"/>
            <a:ext cx="467841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Remove errors and inconsistencies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21206" y="4099770"/>
            <a:ext cx="5245446" cy="2767755"/>
            <a:chOff x="0" y="0"/>
            <a:chExt cx="6993928" cy="36903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94017" cy="3690366"/>
            </a:xfrm>
            <a:custGeom>
              <a:avLst/>
              <a:gdLst/>
              <a:ahLst/>
              <a:cxnLst/>
              <a:rect r="r" b="b" t="t" l="l"/>
              <a:pathLst>
                <a:path h="3690366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633597"/>
                  </a:lnTo>
                  <a:cubicBezTo>
                    <a:pt x="6994017" y="3664966"/>
                    <a:pt x="6968617" y="3690366"/>
                    <a:pt x="6937248" y="3690366"/>
                  </a:cubicBezTo>
                  <a:lnTo>
                    <a:pt x="56769" y="3690366"/>
                  </a:lnTo>
                  <a:cubicBezTo>
                    <a:pt x="25400" y="3690366"/>
                    <a:pt x="0" y="3664966"/>
                    <a:pt x="0" y="3633597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804717" y="4383291"/>
            <a:ext cx="850554" cy="850554"/>
            <a:chOff x="0" y="0"/>
            <a:chExt cx="1134072" cy="11340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D3C5B6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7038680" y="4617091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9"/>
                </a:lnTo>
                <a:lnTo>
                  <a:pt x="0" y="382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0730" t="0" r="-20733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804717" y="5479256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Integration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04717" y="6025601"/>
            <a:ext cx="467841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Combine multiple sources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50163" y="4099770"/>
            <a:ext cx="5245446" cy="2767755"/>
            <a:chOff x="0" y="0"/>
            <a:chExt cx="6993928" cy="36903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94017" cy="3690366"/>
            </a:xfrm>
            <a:custGeom>
              <a:avLst/>
              <a:gdLst/>
              <a:ahLst/>
              <a:cxnLst/>
              <a:rect r="r" b="b" t="t" l="l"/>
              <a:pathLst>
                <a:path h="3690366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633597"/>
                  </a:lnTo>
                  <a:cubicBezTo>
                    <a:pt x="6994017" y="3664966"/>
                    <a:pt x="6968617" y="3690366"/>
                    <a:pt x="6937248" y="3690366"/>
                  </a:cubicBezTo>
                  <a:lnTo>
                    <a:pt x="56769" y="3690366"/>
                  </a:lnTo>
                  <a:cubicBezTo>
                    <a:pt x="25400" y="3690366"/>
                    <a:pt x="0" y="3664966"/>
                    <a:pt x="0" y="3633597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333684" y="4383291"/>
            <a:ext cx="850554" cy="850554"/>
            <a:chOff x="0" y="0"/>
            <a:chExt cx="1134072" cy="11340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D3C5B6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2567647" y="4617091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9"/>
                </a:lnTo>
                <a:lnTo>
                  <a:pt x="0" y="3826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19" r="0" b="-1219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333684" y="5479256"/>
            <a:ext cx="369510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Transformation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33684" y="6025601"/>
            <a:ext cx="467841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Convert to suitable format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8" y="7081685"/>
            <a:ext cx="16303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Preprocessing transforms </a:t>
            </a:r>
            <a:r>
              <a:rPr lang="en-US" sz="2187" b="true">
                <a:solidFill>
                  <a:srgbClr val="3371A5"/>
                </a:solidFill>
                <a:latin typeface="Arimo Bold"/>
                <a:ea typeface="Arimo Bold"/>
                <a:cs typeface="Arimo Bold"/>
                <a:sym typeface="Arimo Bold"/>
              </a:rPr>
              <a:t>raw data</a:t>
            </a: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 into quality data for mining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68922"/>
            <a:ext cx="18524470" cy="3589869"/>
            <a:chOff x="0" y="0"/>
            <a:chExt cx="24384000" cy="4725391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4592241"/>
            <a:ext cx="10875912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Why Preprocessing is Essential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8041" y="5960564"/>
            <a:ext cx="5664841" cy="3220936"/>
            <a:chOff x="0" y="0"/>
            <a:chExt cx="7553122" cy="42945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53072" cy="4294505"/>
            </a:xfrm>
            <a:custGeom>
              <a:avLst/>
              <a:gdLst/>
              <a:ahLst/>
              <a:cxnLst/>
              <a:rect r="r" b="b" t="t" l="l"/>
              <a:pathLst>
                <a:path h="4294505" w="755307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496429" y="0"/>
                  </a:lnTo>
                  <a:cubicBezTo>
                    <a:pt x="7527798" y="0"/>
                    <a:pt x="7553072" y="25400"/>
                    <a:pt x="7553072" y="56642"/>
                  </a:cubicBezTo>
                  <a:lnTo>
                    <a:pt x="7553072" y="4237863"/>
                  </a:lnTo>
                  <a:cubicBezTo>
                    <a:pt x="7553072" y="4269232"/>
                    <a:pt x="7527672" y="4294505"/>
                    <a:pt x="7496429" y="4294505"/>
                  </a:cubicBezTo>
                  <a:lnTo>
                    <a:pt x="56642" y="4294505"/>
                  </a:lnTo>
                  <a:cubicBezTo>
                    <a:pt x="25273" y="4294505"/>
                    <a:pt x="0" y="4269105"/>
                    <a:pt x="0" y="4237863"/>
                  </a:cubicBezTo>
                  <a:close/>
                </a:path>
              </a:pathLst>
            </a:custGeom>
            <a:solidFill>
              <a:srgbClr val="3371A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71562" y="6205985"/>
            <a:ext cx="46992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Real-World Data Problems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562" y="6865734"/>
            <a:ext cx="5097809" cy="221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Incomplete entries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Noisy measurements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Inconsistent formats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Large volume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49973" y="6205985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The Impact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49973" y="6865734"/>
            <a:ext cx="10355161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Without preprocessing:</a:t>
            </a: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 inaccurate results, unreliable models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49973" y="7574461"/>
            <a:ext cx="10355161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With preprocessing:</a:t>
            </a: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 trustworthy insights, better predictions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86416" y="674637"/>
            <a:ext cx="11631368" cy="83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The Complete Preprocessing Pipeline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6416" y="1966170"/>
            <a:ext cx="1266377" cy="1519685"/>
            <a:chOff x="0" y="0"/>
            <a:chExt cx="1688503" cy="202624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4" r="-2" b="-12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79021" y="2200275"/>
            <a:ext cx="3166024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Cleaning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9021" y="2664914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Missing values, noise, outliers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6416" y="3485855"/>
            <a:ext cx="1266377" cy="1519685"/>
            <a:chOff x="0" y="0"/>
            <a:chExt cx="1688503" cy="2026247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4" r="-2" b="-12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379021" y="3719960"/>
            <a:ext cx="3166024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79021" y="4184599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Multiple sources combined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86416" y="5005540"/>
            <a:ext cx="1266377" cy="1519685"/>
            <a:chOff x="0" y="0"/>
            <a:chExt cx="1688503" cy="202624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" r="-2" b="-12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379021" y="5239645"/>
            <a:ext cx="3300708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Transformation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79021" y="5704284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Normalization, scaling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86416" y="6525216"/>
            <a:ext cx="1266377" cy="1519685"/>
            <a:chOff x="0" y="0"/>
            <a:chExt cx="1688503" cy="2026247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24" r="-2" b="-12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379021" y="6759331"/>
            <a:ext cx="3166024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Reduction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79021" y="7223970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Smaller, efficient datasets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86416" y="8044901"/>
            <a:ext cx="1266377" cy="1519685"/>
            <a:chOff x="0" y="0"/>
            <a:chExt cx="1688503" cy="202624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4" r="-2" b="-12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379021" y="8279016"/>
            <a:ext cx="3166024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Discretization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79021" y="8743655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Continuous to discrete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2908" y="865432"/>
            <a:ext cx="7907236" cy="818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Data Cleaning Techniques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908" y="2190750"/>
            <a:ext cx="4542682" cy="49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Handling Missing Values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2908" y="2856014"/>
            <a:ext cx="246459" cy="37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2908" y="3313062"/>
            <a:ext cx="5405733" cy="28575"/>
            <a:chOff x="0" y="0"/>
            <a:chExt cx="7207644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07631" cy="38100"/>
            </a:xfrm>
            <a:custGeom>
              <a:avLst/>
              <a:gdLst/>
              <a:ahLst/>
              <a:cxnLst/>
              <a:rect r="r" b="b" t="t" l="l"/>
              <a:pathLst>
                <a:path h="38100" w="7207631">
                  <a:moveTo>
                    <a:pt x="0" y="0"/>
                  </a:moveTo>
                  <a:lnTo>
                    <a:pt x="7207631" y="0"/>
                  </a:lnTo>
                  <a:lnTo>
                    <a:pt x="72076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3C5B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2908" y="3464871"/>
            <a:ext cx="3150984" cy="41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Mean/Median/Mode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2908" y="4026246"/>
            <a:ext cx="5405733" cy="43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Fill with central tendency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2908" y="4794199"/>
            <a:ext cx="246459" cy="37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62908" y="5251247"/>
            <a:ext cx="5405733" cy="28575"/>
            <a:chOff x="0" y="0"/>
            <a:chExt cx="7207644" cy="38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07631" cy="38100"/>
            </a:xfrm>
            <a:custGeom>
              <a:avLst/>
              <a:gdLst/>
              <a:ahLst/>
              <a:cxnLst/>
              <a:rect r="r" b="b" t="t" l="l"/>
              <a:pathLst>
                <a:path h="38100" w="7207631">
                  <a:moveTo>
                    <a:pt x="0" y="0"/>
                  </a:moveTo>
                  <a:lnTo>
                    <a:pt x="7207631" y="0"/>
                  </a:lnTo>
                  <a:lnTo>
                    <a:pt x="72076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3C5B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62908" y="5403056"/>
            <a:ext cx="3081785" cy="41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Ignore Tuple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2908" y="5964441"/>
            <a:ext cx="5405733" cy="43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Remove incomplete records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2908" y="6732384"/>
            <a:ext cx="246459" cy="37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62908" y="7189441"/>
            <a:ext cx="5405733" cy="28575"/>
            <a:chOff x="0" y="0"/>
            <a:chExt cx="7207644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07631" cy="38100"/>
            </a:xfrm>
            <a:custGeom>
              <a:avLst/>
              <a:gdLst/>
              <a:ahLst/>
              <a:cxnLst/>
              <a:rect r="r" b="b" t="t" l="l"/>
              <a:pathLst>
                <a:path h="38100" w="7207631">
                  <a:moveTo>
                    <a:pt x="0" y="0"/>
                  </a:moveTo>
                  <a:lnTo>
                    <a:pt x="7207631" y="0"/>
                  </a:lnTo>
                  <a:lnTo>
                    <a:pt x="72076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3C5B6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62908" y="7341241"/>
            <a:ext cx="3081785" cy="41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Predict Value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2908" y="7902626"/>
            <a:ext cx="5405733" cy="43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Use algorithms to estimate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879727" y="2438991"/>
            <a:ext cx="10554738" cy="5890917"/>
            <a:chOff x="0" y="0"/>
            <a:chExt cx="14072984" cy="7854556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4072997" cy="7854569"/>
            </a:xfrm>
            <a:custGeom>
              <a:avLst/>
              <a:gdLst/>
              <a:ahLst/>
              <a:cxnLst/>
              <a:rect r="r" b="b" t="t" l="l"/>
              <a:pathLst>
                <a:path h="7854569" w="14072997">
                  <a:moveTo>
                    <a:pt x="0" y="0"/>
                  </a:moveTo>
                  <a:lnTo>
                    <a:pt x="14072997" y="0"/>
                  </a:lnTo>
                  <a:lnTo>
                    <a:pt x="14072997" y="7854569"/>
                  </a:lnTo>
                  <a:lnTo>
                    <a:pt x="0" y="7854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" t="0" r="-32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62908" y="8938470"/>
            <a:ext cx="16562184" cy="43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Goal: </a:t>
            </a:r>
            <a:r>
              <a:rPr lang="en-US" sz="1937" b="true">
                <a:solidFill>
                  <a:srgbClr val="3371A5"/>
                </a:solidFill>
                <a:latin typeface="Arimo Bold"/>
                <a:ea typeface="Arimo Bold"/>
                <a:cs typeface="Arimo Bold"/>
                <a:sym typeface="Arimo Bold"/>
              </a:rPr>
              <a:t>Remove inconsistencies</a:t>
            </a:r>
            <a:r>
              <a:rPr lang="en-US" sz="193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 while preserving data integrity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14438" y="587721"/>
            <a:ext cx="7239152" cy="76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Noise &amp; Outlier Detection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0150" y="1711823"/>
            <a:ext cx="5190677" cy="1681610"/>
            <a:chOff x="0" y="0"/>
            <a:chExt cx="6920903" cy="22421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6882764" cy="2204085"/>
            </a:xfrm>
            <a:custGeom>
              <a:avLst/>
              <a:gdLst/>
              <a:ahLst/>
              <a:cxnLst/>
              <a:rect r="r" b="b" t="t" l="l"/>
              <a:pathLst>
                <a:path h="2204085" w="6882764">
                  <a:moveTo>
                    <a:pt x="0" y="45974"/>
                  </a:moveTo>
                  <a:cubicBezTo>
                    <a:pt x="0" y="20574"/>
                    <a:pt x="20828" y="0"/>
                    <a:pt x="46482" y="0"/>
                  </a:cubicBezTo>
                  <a:lnTo>
                    <a:pt x="6836283" y="0"/>
                  </a:lnTo>
                  <a:cubicBezTo>
                    <a:pt x="6861937" y="0"/>
                    <a:pt x="6882764" y="20574"/>
                    <a:pt x="6882764" y="45974"/>
                  </a:cubicBezTo>
                  <a:lnTo>
                    <a:pt x="6882764" y="2158111"/>
                  </a:lnTo>
                  <a:cubicBezTo>
                    <a:pt x="6882764" y="2183511"/>
                    <a:pt x="6861937" y="2204085"/>
                    <a:pt x="6836283" y="2204085"/>
                  </a:cubicBezTo>
                  <a:lnTo>
                    <a:pt x="46482" y="2204085"/>
                  </a:lnTo>
                  <a:cubicBezTo>
                    <a:pt x="20828" y="2204085"/>
                    <a:pt x="0" y="2183511"/>
                    <a:pt x="0" y="2158111"/>
                  </a:cubicBezTo>
                  <a:close/>
                </a:path>
              </a:pathLst>
            </a:custGeom>
            <a:solidFill>
              <a:srgbClr val="F9F6F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20864" cy="2242185"/>
            </a:xfrm>
            <a:custGeom>
              <a:avLst/>
              <a:gdLst/>
              <a:ahLst/>
              <a:cxnLst/>
              <a:rect r="r" b="b" t="t" l="l"/>
              <a:pathLst>
                <a:path h="2242185" w="6920864">
                  <a:moveTo>
                    <a:pt x="0" y="65024"/>
                  </a:moveTo>
                  <a:cubicBezTo>
                    <a:pt x="0" y="28956"/>
                    <a:pt x="29591" y="0"/>
                    <a:pt x="65532" y="0"/>
                  </a:cubicBezTo>
                  <a:lnTo>
                    <a:pt x="6855333" y="0"/>
                  </a:lnTo>
                  <a:lnTo>
                    <a:pt x="6855333" y="19050"/>
                  </a:lnTo>
                  <a:lnTo>
                    <a:pt x="6855333" y="0"/>
                  </a:lnTo>
                  <a:cubicBezTo>
                    <a:pt x="6891274" y="0"/>
                    <a:pt x="6920864" y="28956"/>
                    <a:pt x="6920864" y="65024"/>
                  </a:cubicBezTo>
                  <a:lnTo>
                    <a:pt x="6901814" y="65024"/>
                  </a:lnTo>
                  <a:lnTo>
                    <a:pt x="6920864" y="65024"/>
                  </a:lnTo>
                  <a:lnTo>
                    <a:pt x="6920864" y="2177161"/>
                  </a:lnTo>
                  <a:lnTo>
                    <a:pt x="6901814" y="2177161"/>
                  </a:lnTo>
                  <a:lnTo>
                    <a:pt x="6920864" y="2177161"/>
                  </a:lnTo>
                  <a:cubicBezTo>
                    <a:pt x="6920864" y="2213229"/>
                    <a:pt x="6891274" y="2242185"/>
                    <a:pt x="6855333" y="2242185"/>
                  </a:cubicBezTo>
                  <a:lnTo>
                    <a:pt x="6855333" y="2223135"/>
                  </a:lnTo>
                  <a:lnTo>
                    <a:pt x="6855333" y="2242185"/>
                  </a:lnTo>
                  <a:lnTo>
                    <a:pt x="65532" y="2242185"/>
                  </a:lnTo>
                  <a:lnTo>
                    <a:pt x="65532" y="2223135"/>
                  </a:lnTo>
                  <a:lnTo>
                    <a:pt x="65532" y="2242185"/>
                  </a:lnTo>
                  <a:cubicBezTo>
                    <a:pt x="29591" y="2242185"/>
                    <a:pt x="0" y="2213229"/>
                    <a:pt x="0" y="2177161"/>
                  </a:cubicBezTo>
                  <a:lnTo>
                    <a:pt x="0" y="65024"/>
                  </a:lnTo>
                  <a:lnTo>
                    <a:pt x="19050" y="65024"/>
                  </a:lnTo>
                  <a:lnTo>
                    <a:pt x="0" y="65024"/>
                  </a:lnTo>
                  <a:moveTo>
                    <a:pt x="38100" y="65024"/>
                  </a:moveTo>
                  <a:lnTo>
                    <a:pt x="38100" y="2177161"/>
                  </a:lnTo>
                  <a:lnTo>
                    <a:pt x="19050" y="2177161"/>
                  </a:lnTo>
                  <a:lnTo>
                    <a:pt x="38100" y="2177161"/>
                  </a:lnTo>
                  <a:cubicBezTo>
                    <a:pt x="38100" y="2191766"/>
                    <a:pt x="50165" y="2204085"/>
                    <a:pt x="65532" y="2204085"/>
                  </a:cubicBezTo>
                  <a:lnTo>
                    <a:pt x="6855333" y="2204085"/>
                  </a:lnTo>
                  <a:cubicBezTo>
                    <a:pt x="6870700" y="2204085"/>
                    <a:pt x="6882764" y="2191766"/>
                    <a:pt x="6882764" y="2177161"/>
                  </a:cubicBezTo>
                  <a:lnTo>
                    <a:pt x="6882764" y="65024"/>
                  </a:lnTo>
                  <a:cubicBezTo>
                    <a:pt x="6882764" y="50419"/>
                    <a:pt x="6870700" y="38100"/>
                    <a:pt x="6855333" y="38100"/>
                  </a:cubicBezTo>
                  <a:lnTo>
                    <a:pt x="65532" y="38100"/>
                  </a:lnTo>
                  <a:lnTo>
                    <a:pt x="65532" y="19050"/>
                  </a:lnTo>
                  <a:lnTo>
                    <a:pt x="65532" y="38100"/>
                  </a:lnTo>
                  <a:cubicBezTo>
                    <a:pt x="50165" y="38100"/>
                    <a:pt x="38100" y="50419"/>
                    <a:pt x="38100" y="65024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72803" y="1955902"/>
            <a:ext cx="2872978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Binning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03" y="2388546"/>
            <a:ext cx="4645371" cy="73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Group values into bins, smooth using bin means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48438" y="1711823"/>
            <a:ext cx="5190830" cy="1681610"/>
            <a:chOff x="0" y="0"/>
            <a:chExt cx="6921106" cy="22421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6883019" cy="2204085"/>
            </a:xfrm>
            <a:custGeom>
              <a:avLst/>
              <a:gdLst/>
              <a:ahLst/>
              <a:cxnLst/>
              <a:rect r="r" b="b" t="t" l="l"/>
              <a:pathLst>
                <a:path h="2204085" w="6883019">
                  <a:moveTo>
                    <a:pt x="0" y="45974"/>
                  </a:moveTo>
                  <a:cubicBezTo>
                    <a:pt x="0" y="20574"/>
                    <a:pt x="20828" y="0"/>
                    <a:pt x="46482" y="0"/>
                  </a:cubicBezTo>
                  <a:lnTo>
                    <a:pt x="6836537" y="0"/>
                  </a:lnTo>
                  <a:cubicBezTo>
                    <a:pt x="6862191" y="0"/>
                    <a:pt x="6883019" y="20574"/>
                    <a:pt x="6883019" y="45974"/>
                  </a:cubicBezTo>
                  <a:lnTo>
                    <a:pt x="6883019" y="2158111"/>
                  </a:lnTo>
                  <a:cubicBezTo>
                    <a:pt x="6883019" y="2183511"/>
                    <a:pt x="6862191" y="2204085"/>
                    <a:pt x="6836537" y="2204085"/>
                  </a:cubicBezTo>
                  <a:lnTo>
                    <a:pt x="46482" y="2204085"/>
                  </a:lnTo>
                  <a:cubicBezTo>
                    <a:pt x="20828" y="2204085"/>
                    <a:pt x="0" y="2183511"/>
                    <a:pt x="0" y="2158111"/>
                  </a:cubicBezTo>
                  <a:close/>
                </a:path>
              </a:pathLst>
            </a:custGeom>
            <a:solidFill>
              <a:srgbClr val="F9F6F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21119" cy="2242185"/>
            </a:xfrm>
            <a:custGeom>
              <a:avLst/>
              <a:gdLst/>
              <a:ahLst/>
              <a:cxnLst/>
              <a:rect r="r" b="b" t="t" l="l"/>
              <a:pathLst>
                <a:path h="2242185" w="6921119">
                  <a:moveTo>
                    <a:pt x="0" y="65024"/>
                  </a:moveTo>
                  <a:cubicBezTo>
                    <a:pt x="0" y="28956"/>
                    <a:pt x="29591" y="0"/>
                    <a:pt x="65532" y="0"/>
                  </a:cubicBezTo>
                  <a:lnTo>
                    <a:pt x="6855587" y="0"/>
                  </a:lnTo>
                  <a:lnTo>
                    <a:pt x="6855587" y="19050"/>
                  </a:lnTo>
                  <a:lnTo>
                    <a:pt x="6855587" y="0"/>
                  </a:lnTo>
                  <a:cubicBezTo>
                    <a:pt x="6891528" y="0"/>
                    <a:pt x="6921119" y="28956"/>
                    <a:pt x="6921119" y="65024"/>
                  </a:cubicBezTo>
                  <a:lnTo>
                    <a:pt x="6902069" y="65024"/>
                  </a:lnTo>
                  <a:lnTo>
                    <a:pt x="6921119" y="65024"/>
                  </a:lnTo>
                  <a:lnTo>
                    <a:pt x="6921119" y="2177161"/>
                  </a:lnTo>
                  <a:lnTo>
                    <a:pt x="6902069" y="2177161"/>
                  </a:lnTo>
                  <a:lnTo>
                    <a:pt x="6921119" y="2177161"/>
                  </a:lnTo>
                  <a:cubicBezTo>
                    <a:pt x="6921119" y="2213229"/>
                    <a:pt x="6891528" y="2242185"/>
                    <a:pt x="6855587" y="2242185"/>
                  </a:cubicBezTo>
                  <a:lnTo>
                    <a:pt x="6855587" y="2223135"/>
                  </a:lnTo>
                  <a:lnTo>
                    <a:pt x="6855587" y="2242185"/>
                  </a:lnTo>
                  <a:lnTo>
                    <a:pt x="65532" y="2242185"/>
                  </a:lnTo>
                  <a:lnTo>
                    <a:pt x="65532" y="2223135"/>
                  </a:lnTo>
                  <a:lnTo>
                    <a:pt x="65532" y="2242185"/>
                  </a:lnTo>
                  <a:cubicBezTo>
                    <a:pt x="29591" y="2242185"/>
                    <a:pt x="0" y="2213229"/>
                    <a:pt x="0" y="2177161"/>
                  </a:cubicBezTo>
                  <a:lnTo>
                    <a:pt x="0" y="65024"/>
                  </a:lnTo>
                  <a:lnTo>
                    <a:pt x="19050" y="65024"/>
                  </a:lnTo>
                  <a:lnTo>
                    <a:pt x="0" y="65024"/>
                  </a:lnTo>
                  <a:moveTo>
                    <a:pt x="38100" y="65024"/>
                  </a:moveTo>
                  <a:lnTo>
                    <a:pt x="38100" y="2177161"/>
                  </a:lnTo>
                  <a:lnTo>
                    <a:pt x="19050" y="2177161"/>
                  </a:lnTo>
                  <a:lnTo>
                    <a:pt x="38100" y="2177161"/>
                  </a:lnTo>
                  <a:cubicBezTo>
                    <a:pt x="38100" y="2191766"/>
                    <a:pt x="50165" y="2204085"/>
                    <a:pt x="65532" y="2204085"/>
                  </a:cubicBezTo>
                  <a:lnTo>
                    <a:pt x="6855587" y="2204085"/>
                  </a:lnTo>
                  <a:cubicBezTo>
                    <a:pt x="6870954" y="2204085"/>
                    <a:pt x="6883019" y="2191766"/>
                    <a:pt x="6883019" y="2177161"/>
                  </a:cubicBezTo>
                  <a:lnTo>
                    <a:pt x="6883019" y="65024"/>
                  </a:lnTo>
                  <a:cubicBezTo>
                    <a:pt x="6883019" y="50419"/>
                    <a:pt x="6870954" y="38100"/>
                    <a:pt x="6855587" y="38100"/>
                  </a:cubicBezTo>
                  <a:lnTo>
                    <a:pt x="65532" y="38100"/>
                  </a:lnTo>
                  <a:lnTo>
                    <a:pt x="65532" y="19050"/>
                  </a:lnTo>
                  <a:lnTo>
                    <a:pt x="65532" y="38100"/>
                  </a:lnTo>
                  <a:cubicBezTo>
                    <a:pt x="50165" y="38100"/>
                    <a:pt x="38100" y="50419"/>
                    <a:pt x="38100" y="65024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21091" y="1955902"/>
            <a:ext cx="2872978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Regression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21091" y="2388546"/>
            <a:ext cx="4645523" cy="39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Fit data to function, identify deviations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896877" y="1711823"/>
            <a:ext cx="5190677" cy="1681610"/>
            <a:chOff x="0" y="0"/>
            <a:chExt cx="6920903" cy="22421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6882764" cy="2204085"/>
            </a:xfrm>
            <a:custGeom>
              <a:avLst/>
              <a:gdLst/>
              <a:ahLst/>
              <a:cxnLst/>
              <a:rect r="r" b="b" t="t" l="l"/>
              <a:pathLst>
                <a:path h="2204085" w="6882764">
                  <a:moveTo>
                    <a:pt x="0" y="45974"/>
                  </a:moveTo>
                  <a:cubicBezTo>
                    <a:pt x="0" y="20574"/>
                    <a:pt x="20828" y="0"/>
                    <a:pt x="46482" y="0"/>
                  </a:cubicBezTo>
                  <a:lnTo>
                    <a:pt x="6836283" y="0"/>
                  </a:lnTo>
                  <a:cubicBezTo>
                    <a:pt x="6861937" y="0"/>
                    <a:pt x="6882764" y="20574"/>
                    <a:pt x="6882764" y="45974"/>
                  </a:cubicBezTo>
                  <a:lnTo>
                    <a:pt x="6882764" y="2158111"/>
                  </a:lnTo>
                  <a:cubicBezTo>
                    <a:pt x="6882764" y="2183511"/>
                    <a:pt x="6861937" y="2204085"/>
                    <a:pt x="6836283" y="2204085"/>
                  </a:cubicBezTo>
                  <a:lnTo>
                    <a:pt x="46482" y="2204085"/>
                  </a:lnTo>
                  <a:cubicBezTo>
                    <a:pt x="20828" y="2204085"/>
                    <a:pt x="0" y="2183511"/>
                    <a:pt x="0" y="2158111"/>
                  </a:cubicBezTo>
                  <a:close/>
                </a:path>
              </a:pathLst>
            </a:custGeom>
            <a:solidFill>
              <a:srgbClr val="F9F6F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20864" cy="2242185"/>
            </a:xfrm>
            <a:custGeom>
              <a:avLst/>
              <a:gdLst/>
              <a:ahLst/>
              <a:cxnLst/>
              <a:rect r="r" b="b" t="t" l="l"/>
              <a:pathLst>
                <a:path h="2242185" w="6920864">
                  <a:moveTo>
                    <a:pt x="0" y="65024"/>
                  </a:moveTo>
                  <a:cubicBezTo>
                    <a:pt x="0" y="28956"/>
                    <a:pt x="29591" y="0"/>
                    <a:pt x="65532" y="0"/>
                  </a:cubicBezTo>
                  <a:lnTo>
                    <a:pt x="6855333" y="0"/>
                  </a:lnTo>
                  <a:lnTo>
                    <a:pt x="6855333" y="19050"/>
                  </a:lnTo>
                  <a:lnTo>
                    <a:pt x="6855333" y="0"/>
                  </a:lnTo>
                  <a:cubicBezTo>
                    <a:pt x="6891274" y="0"/>
                    <a:pt x="6920864" y="28956"/>
                    <a:pt x="6920864" y="65024"/>
                  </a:cubicBezTo>
                  <a:lnTo>
                    <a:pt x="6901814" y="65024"/>
                  </a:lnTo>
                  <a:lnTo>
                    <a:pt x="6920864" y="65024"/>
                  </a:lnTo>
                  <a:lnTo>
                    <a:pt x="6920864" y="2177161"/>
                  </a:lnTo>
                  <a:lnTo>
                    <a:pt x="6901814" y="2177161"/>
                  </a:lnTo>
                  <a:lnTo>
                    <a:pt x="6920864" y="2177161"/>
                  </a:lnTo>
                  <a:cubicBezTo>
                    <a:pt x="6920864" y="2213229"/>
                    <a:pt x="6891274" y="2242185"/>
                    <a:pt x="6855333" y="2242185"/>
                  </a:cubicBezTo>
                  <a:lnTo>
                    <a:pt x="6855333" y="2223135"/>
                  </a:lnTo>
                  <a:lnTo>
                    <a:pt x="6855333" y="2242185"/>
                  </a:lnTo>
                  <a:lnTo>
                    <a:pt x="65532" y="2242185"/>
                  </a:lnTo>
                  <a:lnTo>
                    <a:pt x="65532" y="2223135"/>
                  </a:lnTo>
                  <a:lnTo>
                    <a:pt x="65532" y="2242185"/>
                  </a:lnTo>
                  <a:cubicBezTo>
                    <a:pt x="29591" y="2242185"/>
                    <a:pt x="0" y="2213229"/>
                    <a:pt x="0" y="2177161"/>
                  </a:cubicBezTo>
                  <a:lnTo>
                    <a:pt x="0" y="65024"/>
                  </a:lnTo>
                  <a:lnTo>
                    <a:pt x="19050" y="65024"/>
                  </a:lnTo>
                  <a:lnTo>
                    <a:pt x="0" y="65024"/>
                  </a:lnTo>
                  <a:moveTo>
                    <a:pt x="38100" y="65024"/>
                  </a:moveTo>
                  <a:lnTo>
                    <a:pt x="38100" y="2177161"/>
                  </a:lnTo>
                  <a:lnTo>
                    <a:pt x="19050" y="2177161"/>
                  </a:lnTo>
                  <a:lnTo>
                    <a:pt x="38100" y="2177161"/>
                  </a:lnTo>
                  <a:cubicBezTo>
                    <a:pt x="38100" y="2191766"/>
                    <a:pt x="50165" y="2204085"/>
                    <a:pt x="65532" y="2204085"/>
                  </a:cubicBezTo>
                  <a:lnTo>
                    <a:pt x="6855333" y="2204085"/>
                  </a:lnTo>
                  <a:cubicBezTo>
                    <a:pt x="6870700" y="2204085"/>
                    <a:pt x="6882764" y="2191766"/>
                    <a:pt x="6882764" y="2177161"/>
                  </a:cubicBezTo>
                  <a:lnTo>
                    <a:pt x="6882764" y="65024"/>
                  </a:lnTo>
                  <a:cubicBezTo>
                    <a:pt x="6882764" y="50419"/>
                    <a:pt x="6870700" y="38100"/>
                    <a:pt x="6855333" y="38100"/>
                  </a:cubicBezTo>
                  <a:lnTo>
                    <a:pt x="65532" y="38100"/>
                  </a:lnTo>
                  <a:lnTo>
                    <a:pt x="65532" y="19050"/>
                  </a:lnTo>
                  <a:lnTo>
                    <a:pt x="65532" y="38100"/>
                  </a:lnTo>
                  <a:cubicBezTo>
                    <a:pt x="50165" y="38100"/>
                    <a:pt x="38100" y="50419"/>
                    <a:pt x="38100" y="65024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169531" y="1955902"/>
            <a:ext cx="2872978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Clustering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69531" y="2388546"/>
            <a:ext cx="4645371" cy="39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Group similar values, detect isolated points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4438" y="5699227"/>
            <a:ext cx="2872978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Z-Score Method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14438" y="6322514"/>
            <a:ext cx="5186067" cy="640109"/>
            <a:chOff x="0" y="0"/>
            <a:chExt cx="6914756" cy="853478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6914769" cy="853440"/>
            </a:xfrm>
            <a:custGeom>
              <a:avLst/>
              <a:gdLst/>
              <a:ahLst/>
              <a:cxnLst/>
              <a:rect r="r" b="b" t="t" l="l"/>
              <a:pathLst>
                <a:path h="853440" w="6914769">
                  <a:moveTo>
                    <a:pt x="0" y="0"/>
                  </a:moveTo>
                  <a:lnTo>
                    <a:pt x="6914769" y="0"/>
                  </a:lnTo>
                  <a:lnTo>
                    <a:pt x="6914769" y="853440"/>
                  </a:lnTo>
                  <a:lnTo>
                    <a:pt x="0" y="85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43" r="0" b="-549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14438" y="7131691"/>
            <a:ext cx="5186067" cy="39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If </a:t>
            </a:r>
            <a:r>
              <a:rPr lang="en-US" sz="1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|Z| &gt; 3</a:t>
            </a:r>
            <a:r>
              <a:rPr lang="en-US" sz="1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 → Outlier detected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970814" y="3798246"/>
            <a:ext cx="10111978" cy="5643858"/>
            <a:chOff x="0" y="0"/>
            <a:chExt cx="13482638" cy="7525144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3482701" cy="7525131"/>
            </a:xfrm>
            <a:custGeom>
              <a:avLst/>
              <a:gdLst/>
              <a:ahLst/>
              <a:cxnLst/>
              <a:rect r="r" b="b" t="t" l="l"/>
              <a:pathLst>
                <a:path h="7525131" w="13482701">
                  <a:moveTo>
                    <a:pt x="0" y="0"/>
                  </a:moveTo>
                  <a:lnTo>
                    <a:pt x="13482701" y="0"/>
                  </a:lnTo>
                  <a:lnTo>
                    <a:pt x="13482701" y="7525131"/>
                  </a:lnTo>
                  <a:lnTo>
                    <a:pt x="0" y="752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1" r="0" b="-22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1599162"/>
            <a:ext cx="9445523" cy="18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Data Integration Challenges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8" y="3853453"/>
            <a:ext cx="4580934" cy="2087318"/>
            <a:chOff x="0" y="0"/>
            <a:chExt cx="6107913" cy="27830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7938" cy="2783078"/>
            </a:xfrm>
            <a:custGeom>
              <a:avLst/>
              <a:gdLst/>
              <a:ahLst/>
              <a:cxnLst/>
              <a:rect r="r" b="b" t="t" l="l"/>
              <a:pathLst>
                <a:path h="2783078" w="610793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169" y="0"/>
                  </a:lnTo>
                  <a:cubicBezTo>
                    <a:pt x="6082538" y="0"/>
                    <a:pt x="6107938" y="25400"/>
                    <a:pt x="6107938" y="56769"/>
                  </a:cubicBezTo>
                  <a:lnTo>
                    <a:pt x="6107938" y="2726309"/>
                  </a:lnTo>
                  <a:cubicBezTo>
                    <a:pt x="6107938" y="2757678"/>
                    <a:pt x="6082538" y="2783078"/>
                    <a:pt x="6051169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33759" y="4098874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Schema Mismatch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33759" y="4645228"/>
            <a:ext cx="401389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Different structures across databases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4684" y="3853453"/>
            <a:ext cx="4581077" cy="2087318"/>
            <a:chOff x="0" y="0"/>
            <a:chExt cx="6108103" cy="27830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08192" cy="2783078"/>
            </a:xfrm>
            <a:custGeom>
              <a:avLst/>
              <a:gdLst/>
              <a:ahLst/>
              <a:cxnLst/>
              <a:rect r="r" b="b" t="t" l="l"/>
              <a:pathLst>
                <a:path h="2783078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998206" y="4098874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Redundancy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98206" y="4645228"/>
            <a:ext cx="40140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Duplicate information stored multiple times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0238" y="6224292"/>
            <a:ext cx="9445523" cy="1633690"/>
            <a:chOff x="0" y="0"/>
            <a:chExt cx="12594031" cy="21782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133759" y="6469704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Conflicting Values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33759" y="7016058"/>
            <a:ext cx="8878491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Same entity, different representations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50238" y="8072142"/>
            <a:ext cx="9445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i="true">
                <a:solidFill>
                  <a:srgbClr val="746558"/>
                </a:solidFill>
                <a:latin typeface="Arimo Italics"/>
                <a:ea typeface="Arimo Italics"/>
                <a:cs typeface="Arimo Italics"/>
                <a:sym typeface="Arimo Italics"/>
              </a:rPr>
              <a:t>Example: Customer stored differently in two systems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48801" y="591588"/>
            <a:ext cx="8678761" cy="77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499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Data Transformation Methods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8801" y="2851099"/>
            <a:ext cx="4544616" cy="46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Normalization Techniques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34513" y="3512934"/>
            <a:ext cx="5257800" cy="2391366"/>
            <a:chOff x="0" y="0"/>
            <a:chExt cx="7010400" cy="31884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6972300" cy="3150362"/>
            </a:xfrm>
            <a:custGeom>
              <a:avLst/>
              <a:gdLst/>
              <a:ahLst/>
              <a:cxnLst/>
              <a:rect r="r" b="b" t="t" l="l"/>
              <a:pathLst>
                <a:path h="3150362" w="6972300">
                  <a:moveTo>
                    <a:pt x="0" y="182880"/>
                  </a:moveTo>
                  <a:cubicBezTo>
                    <a:pt x="0" y="81915"/>
                    <a:pt x="82423" y="0"/>
                    <a:pt x="184023" y="0"/>
                  </a:cubicBezTo>
                  <a:lnTo>
                    <a:pt x="6788277" y="0"/>
                  </a:lnTo>
                  <a:cubicBezTo>
                    <a:pt x="6890004" y="0"/>
                    <a:pt x="6972300" y="81915"/>
                    <a:pt x="6972300" y="182880"/>
                  </a:cubicBezTo>
                  <a:lnTo>
                    <a:pt x="6972300" y="2967482"/>
                  </a:lnTo>
                  <a:cubicBezTo>
                    <a:pt x="6972300" y="3068447"/>
                    <a:pt x="6889877" y="3150362"/>
                    <a:pt x="6788277" y="3150362"/>
                  </a:cubicBezTo>
                  <a:lnTo>
                    <a:pt x="184023" y="3150362"/>
                  </a:lnTo>
                  <a:cubicBezTo>
                    <a:pt x="82296" y="3150362"/>
                    <a:pt x="0" y="3068447"/>
                    <a:pt x="0" y="2967482"/>
                  </a:cubicBezTo>
                  <a:close/>
                </a:path>
              </a:pathLst>
            </a:custGeom>
            <a:solidFill>
              <a:srgbClr val="F9F6F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10400" cy="3188462"/>
            </a:xfrm>
            <a:custGeom>
              <a:avLst/>
              <a:gdLst/>
              <a:ahLst/>
              <a:cxnLst/>
              <a:rect r="r" b="b" t="t" l="l"/>
              <a:pathLst>
                <a:path h="3188462" w="7010400">
                  <a:moveTo>
                    <a:pt x="0" y="201930"/>
                  </a:moveTo>
                  <a:cubicBezTo>
                    <a:pt x="0" y="90297"/>
                    <a:pt x="91059" y="0"/>
                    <a:pt x="203073" y="0"/>
                  </a:cubicBezTo>
                  <a:lnTo>
                    <a:pt x="6807327" y="0"/>
                  </a:lnTo>
                  <a:lnTo>
                    <a:pt x="6807327" y="19050"/>
                  </a:lnTo>
                  <a:lnTo>
                    <a:pt x="6807327" y="0"/>
                  </a:lnTo>
                  <a:cubicBezTo>
                    <a:pt x="6919341" y="0"/>
                    <a:pt x="7010400" y="90297"/>
                    <a:pt x="7010400" y="201930"/>
                  </a:cubicBezTo>
                  <a:lnTo>
                    <a:pt x="6991350" y="201930"/>
                  </a:lnTo>
                  <a:lnTo>
                    <a:pt x="7010400" y="201930"/>
                  </a:lnTo>
                  <a:lnTo>
                    <a:pt x="7010400" y="2986532"/>
                  </a:lnTo>
                  <a:lnTo>
                    <a:pt x="6991350" y="2986532"/>
                  </a:lnTo>
                  <a:lnTo>
                    <a:pt x="7010400" y="2986532"/>
                  </a:lnTo>
                  <a:cubicBezTo>
                    <a:pt x="7010400" y="3098165"/>
                    <a:pt x="6919341" y="3188462"/>
                    <a:pt x="6807327" y="3188462"/>
                  </a:cubicBezTo>
                  <a:lnTo>
                    <a:pt x="6807327" y="3169412"/>
                  </a:lnTo>
                  <a:lnTo>
                    <a:pt x="6807327" y="3188462"/>
                  </a:lnTo>
                  <a:lnTo>
                    <a:pt x="203073" y="3188462"/>
                  </a:lnTo>
                  <a:lnTo>
                    <a:pt x="203073" y="3169412"/>
                  </a:lnTo>
                  <a:lnTo>
                    <a:pt x="203073" y="3188462"/>
                  </a:lnTo>
                  <a:cubicBezTo>
                    <a:pt x="91059" y="3188462"/>
                    <a:pt x="0" y="3098165"/>
                    <a:pt x="0" y="298653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986532"/>
                  </a:lnTo>
                  <a:lnTo>
                    <a:pt x="19050" y="2986532"/>
                  </a:lnTo>
                  <a:lnTo>
                    <a:pt x="38100" y="2986532"/>
                  </a:lnTo>
                  <a:cubicBezTo>
                    <a:pt x="38100" y="3076956"/>
                    <a:pt x="111887" y="3150362"/>
                    <a:pt x="203073" y="3150362"/>
                  </a:cubicBezTo>
                  <a:lnTo>
                    <a:pt x="6807327" y="3150362"/>
                  </a:lnTo>
                  <a:cubicBezTo>
                    <a:pt x="6898640" y="3150362"/>
                    <a:pt x="6972300" y="3076956"/>
                    <a:pt x="6972300" y="2986532"/>
                  </a:cubicBezTo>
                  <a:lnTo>
                    <a:pt x="6972300" y="201930"/>
                  </a:lnTo>
                  <a:cubicBezTo>
                    <a:pt x="6972300" y="111506"/>
                    <a:pt x="6898513" y="38100"/>
                    <a:pt x="6807327" y="38100"/>
                  </a:cubicBezTo>
                  <a:lnTo>
                    <a:pt x="203073" y="38100"/>
                  </a:lnTo>
                  <a:lnTo>
                    <a:pt x="203073" y="19050"/>
                  </a:lnTo>
                  <a:lnTo>
                    <a:pt x="203073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20226" y="3527222"/>
            <a:ext cx="114300" cy="2362791"/>
            <a:chOff x="0" y="0"/>
            <a:chExt cx="152400" cy="31503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400" cy="3150362"/>
            </a:xfrm>
            <a:custGeom>
              <a:avLst/>
              <a:gdLst/>
              <a:ahLst/>
              <a:cxnLst/>
              <a:rect r="r" b="b" t="t" l="l"/>
              <a:pathLst>
                <a:path h="3150362" w="152400">
                  <a:moveTo>
                    <a:pt x="0" y="46355"/>
                  </a:moveTo>
                  <a:cubicBezTo>
                    <a:pt x="0" y="20701"/>
                    <a:pt x="20701" y="0"/>
                    <a:pt x="46355" y="0"/>
                  </a:cubicBezTo>
                  <a:lnTo>
                    <a:pt x="106045" y="0"/>
                  </a:lnTo>
                  <a:cubicBezTo>
                    <a:pt x="131699" y="0"/>
                    <a:pt x="152400" y="20701"/>
                    <a:pt x="152400" y="46355"/>
                  </a:cubicBezTo>
                  <a:lnTo>
                    <a:pt x="152400" y="3104007"/>
                  </a:lnTo>
                  <a:cubicBezTo>
                    <a:pt x="152400" y="3129661"/>
                    <a:pt x="131699" y="3150362"/>
                    <a:pt x="106045" y="3150362"/>
                  </a:cubicBezTo>
                  <a:lnTo>
                    <a:pt x="46355" y="3150362"/>
                  </a:lnTo>
                  <a:cubicBezTo>
                    <a:pt x="20701" y="3150362"/>
                    <a:pt x="0" y="3129661"/>
                    <a:pt x="0" y="3104007"/>
                  </a:cubicBezTo>
                  <a:close/>
                </a:path>
              </a:pathLst>
            </a:custGeom>
            <a:solidFill>
              <a:srgbClr val="D3C5B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94834" y="3758956"/>
            <a:ext cx="344820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Min-Max Normalization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94834" y="4389091"/>
            <a:ext cx="4622902" cy="664216"/>
            <a:chOff x="0" y="0"/>
            <a:chExt cx="6163869" cy="88562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6163818" cy="885571"/>
            </a:xfrm>
            <a:custGeom>
              <a:avLst/>
              <a:gdLst/>
              <a:ahLst/>
              <a:cxnLst/>
              <a:rect r="r" b="b" t="t" l="l"/>
              <a:pathLst>
                <a:path h="885571" w="6163818">
                  <a:moveTo>
                    <a:pt x="0" y="0"/>
                  </a:moveTo>
                  <a:lnTo>
                    <a:pt x="6163818" y="0"/>
                  </a:lnTo>
                  <a:lnTo>
                    <a:pt x="6163818" y="885571"/>
                  </a:lnTo>
                  <a:lnTo>
                    <a:pt x="0" y="885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3" r="0" b="-12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94834" y="5226253"/>
            <a:ext cx="4622902" cy="40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81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Scale to [0, 1] range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34513" y="6065044"/>
            <a:ext cx="5257800" cy="2341064"/>
            <a:chOff x="0" y="0"/>
            <a:chExt cx="7010400" cy="31214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6972300" cy="3083306"/>
            </a:xfrm>
            <a:custGeom>
              <a:avLst/>
              <a:gdLst/>
              <a:ahLst/>
              <a:cxnLst/>
              <a:rect r="r" b="b" t="t" l="l"/>
              <a:pathLst>
                <a:path h="3083306" w="6972300">
                  <a:moveTo>
                    <a:pt x="0" y="182880"/>
                  </a:moveTo>
                  <a:cubicBezTo>
                    <a:pt x="0" y="81915"/>
                    <a:pt x="82423" y="0"/>
                    <a:pt x="184150" y="0"/>
                  </a:cubicBezTo>
                  <a:lnTo>
                    <a:pt x="6788150" y="0"/>
                  </a:lnTo>
                  <a:cubicBezTo>
                    <a:pt x="6889877" y="0"/>
                    <a:pt x="6972300" y="81915"/>
                    <a:pt x="6972300" y="182880"/>
                  </a:cubicBezTo>
                  <a:lnTo>
                    <a:pt x="6972300" y="2900426"/>
                  </a:lnTo>
                  <a:cubicBezTo>
                    <a:pt x="6972300" y="3001391"/>
                    <a:pt x="6889877" y="3083306"/>
                    <a:pt x="6788150" y="3083306"/>
                  </a:cubicBezTo>
                  <a:lnTo>
                    <a:pt x="184150" y="3083306"/>
                  </a:lnTo>
                  <a:cubicBezTo>
                    <a:pt x="82423" y="3083306"/>
                    <a:pt x="0" y="3001391"/>
                    <a:pt x="0" y="2900426"/>
                  </a:cubicBezTo>
                  <a:close/>
                </a:path>
              </a:pathLst>
            </a:custGeom>
            <a:solidFill>
              <a:srgbClr val="F9F6F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10400" cy="3121406"/>
            </a:xfrm>
            <a:custGeom>
              <a:avLst/>
              <a:gdLst/>
              <a:ahLst/>
              <a:cxnLst/>
              <a:rect r="r" b="b" t="t" l="l"/>
              <a:pathLst>
                <a:path h="3121406" w="7010400">
                  <a:moveTo>
                    <a:pt x="0" y="201930"/>
                  </a:moveTo>
                  <a:cubicBezTo>
                    <a:pt x="0" y="90297"/>
                    <a:pt x="91059" y="0"/>
                    <a:pt x="203200" y="0"/>
                  </a:cubicBezTo>
                  <a:lnTo>
                    <a:pt x="6807200" y="0"/>
                  </a:lnTo>
                  <a:lnTo>
                    <a:pt x="6807200" y="19050"/>
                  </a:lnTo>
                  <a:lnTo>
                    <a:pt x="6807200" y="0"/>
                  </a:lnTo>
                  <a:cubicBezTo>
                    <a:pt x="6919341" y="0"/>
                    <a:pt x="7010400" y="90297"/>
                    <a:pt x="7010400" y="201930"/>
                  </a:cubicBezTo>
                  <a:lnTo>
                    <a:pt x="6991350" y="201930"/>
                  </a:lnTo>
                  <a:lnTo>
                    <a:pt x="7010400" y="201930"/>
                  </a:lnTo>
                  <a:lnTo>
                    <a:pt x="7010400" y="2919476"/>
                  </a:lnTo>
                  <a:lnTo>
                    <a:pt x="6991350" y="2919476"/>
                  </a:lnTo>
                  <a:lnTo>
                    <a:pt x="7010400" y="2919476"/>
                  </a:lnTo>
                  <a:cubicBezTo>
                    <a:pt x="7010400" y="3031109"/>
                    <a:pt x="6919341" y="3121406"/>
                    <a:pt x="6807200" y="3121406"/>
                  </a:cubicBezTo>
                  <a:lnTo>
                    <a:pt x="6807200" y="3102356"/>
                  </a:lnTo>
                  <a:lnTo>
                    <a:pt x="6807200" y="3121406"/>
                  </a:lnTo>
                  <a:lnTo>
                    <a:pt x="203200" y="3121406"/>
                  </a:lnTo>
                  <a:lnTo>
                    <a:pt x="203200" y="3102356"/>
                  </a:lnTo>
                  <a:lnTo>
                    <a:pt x="203200" y="3121406"/>
                  </a:lnTo>
                  <a:cubicBezTo>
                    <a:pt x="91059" y="3121406"/>
                    <a:pt x="0" y="3031109"/>
                    <a:pt x="0" y="291947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919476"/>
                  </a:lnTo>
                  <a:lnTo>
                    <a:pt x="19050" y="2919476"/>
                  </a:lnTo>
                  <a:lnTo>
                    <a:pt x="38100" y="2919476"/>
                  </a:lnTo>
                  <a:cubicBezTo>
                    <a:pt x="38100" y="3009773"/>
                    <a:pt x="111887" y="3083306"/>
                    <a:pt x="203200" y="3083306"/>
                  </a:cubicBezTo>
                  <a:lnTo>
                    <a:pt x="6807200" y="3083306"/>
                  </a:lnTo>
                  <a:cubicBezTo>
                    <a:pt x="6898513" y="3083306"/>
                    <a:pt x="6972300" y="3009900"/>
                    <a:pt x="6972300" y="2919476"/>
                  </a:cubicBezTo>
                  <a:lnTo>
                    <a:pt x="6972300" y="201930"/>
                  </a:lnTo>
                  <a:cubicBezTo>
                    <a:pt x="6972300" y="111506"/>
                    <a:pt x="6898513" y="38100"/>
                    <a:pt x="6807200" y="38100"/>
                  </a:cubicBezTo>
                  <a:lnTo>
                    <a:pt x="203200" y="38100"/>
                  </a:lnTo>
                  <a:lnTo>
                    <a:pt x="203200" y="19050"/>
                  </a:lnTo>
                  <a:lnTo>
                    <a:pt x="203200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20226" y="6079331"/>
            <a:ext cx="114300" cy="2312489"/>
            <a:chOff x="0" y="0"/>
            <a:chExt cx="152400" cy="30833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400" cy="3083306"/>
            </a:xfrm>
            <a:custGeom>
              <a:avLst/>
              <a:gdLst/>
              <a:ahLst/>
              <a:cxnLst/>
              <a:rect r="r" b="b" t="t" l="l"/>
              <a:pathLst>
                <a:path h="3083306" w="152400">
                  <a:moveTo>
                    <a:pt x="0" y="46355"/>
                  </a:moveTo>
                  <a:cubicBezTo>
                    <a:pt x="0" y="20701"/>
                    <a:pt x="20701" y="0"/>
                    <a:pt x="46355" y="0"/>
                  </a:cubicBezTo>
                  <a:lnTo>
                    <a:pt x="106045" y="0"/>
                  </a:lnTo>
                  <a:cubicBezTo>
                    <a:pt x="131699" y="0"/>
                    <a:pt x="152400" y="20701"/>
                    <a:pt x="152400" y="46355"/>
                  </a:cubicBezTo>
                  <a:lnTo>
                    <a:pt x="152400" y="3036951"/>
                  </a:lnTo>
                  <a:cubicBezTo>
                    <a:pt x="152400" y="3062605"/>
                    <a:pt x="131699" y="3083306"/>
                    <a:pt x="106045" y="3083306"/>
                  </a:cubicBezTo>
                  <a:lnTo>
                    <a:pt x="46355" y="3083306"/>
                  </a:lnTo>
                  <a:cubicBezTo>
                    <a:pt x="20701" y="3083306"/>
                    <a:pt x="0" y="3062605"/>
                    <a:pt x="0" y="3036951"/>
                  </a:cubicBezTo>
                  <a:close/>
                </a:path>
              </a:pathLst>
            </a:custGeom>
            <a:solidFill>
              <a:srgbClr val="D3C5B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494834" y="6311055"/>
            <a:ext cx="347573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Z-Score Standardization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94834" y="6941191"/>
            <a:ext cx="4622902" cy="613915"/>
            <a:chOff x="0" y="0"/>
            <a:chExt cx="6163869" cy="818553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6163818" cy="818515"/>
            </a:xfrm>
            <a:custGeom>
              <a:avLst/>
              <a:gdLst/>
              <a:ahLst/>
              <a:cxnLst/>
              <a:rect r="r" b="b" t="t" l="l"/>
              <a:pathLst>
                <a:path h="818515" w="6163818">
                  <a:moveTo>
                    <a:pt x="0" y="0"/>
                  </a:moveTo>
                  <a:lnTo>
                    <a:pt x="6163818" y="0"/>
                  </a:lnTo>
                  <a:lnTo>
                    <a:pt x="6163818" y="818515"/>
                  </a:lnTo>
                  <a:lnTo>
                    <a:pt x="0" y="81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56" r="0" b="-359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494834" y="7728052"/>
            <a:ext cx="4622902" cy="40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81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Mean=0, std=1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52802" y="1808264"/>
            <a:ext cx="289679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Other Techniques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52802" y="2321423"/>
            <a:ext cx="10195922" cy="120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b="true" sz="1812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Aggregation:</a:t>
            </a:r>
            <a:r>
              <a:rPr lang="en-US" sz="181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 Summarize data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b="true" sz="1812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Discretization:</a:t>
            </a:r>
            <a:r>
              <a:rPr lang="en-US" sz="181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 Convert continuous to discrete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b="true" sz="1812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Attribute construction:</a:t>
            </a:r>
            <a:r>
              <a:rPr lang="en-US" sz="181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 Create new features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6952802" y="3743916"/>
            <a:ext cx="10195922" cy="5690740"/>
            <a:chOff x="0" y="0"/>
            <a:chExt cx="13594563" cy="7587653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13594587" cy="7587615"/>
            </a:xfrm>
            <a:custGeom>
              <a:avLst/>
              <a:gdLst/>
              <a:ahLst/>
              <a:cxnLst/>
              <a:rect r="r" b="b" t="t" l="l"/>
              <a:pathLst>
                <a:path h="7587615" w="13594587">
                  <a:moveTo>
                    <a:pt x="0" y="0"/>
                  </a:moveTo>
                  <a:lnTo>
                    <a:pt x="13594587" y="0"/>
                  </a:lnTo>
                  <a:lnTo>
                    <a:pt x="13594587" y="7587615"/>
                  </a:lnTo>
                  <a:lnTo>
                    <a:pt x="0" y="7587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" t="0" r="-17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06691"/>
            <a:ext cx="9085059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Data Reduction Strategies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2616841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3641827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Sampling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188171"/>
            <a:ext cx="7974511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Select representative subset while maintaining data distribution characteristics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321108" y="2616841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000" t="0" r="-799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21108" y="3641827"/>
            <a:ext cx="456887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Dimensionality Reduction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1108" y="4188171"/>
            <a:ext cx="797465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Reduce features using PCA, SVD while preserving important patterns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92238" y="5767235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666" t="0" r="-266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2238" y="6792220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Attribute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7338565"/>
            <a:ext cx="7974511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Keep only relevant attributes, remove redundant or irrelevant features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321108" y="5767235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333" t="0" r="-133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321108" y="6792220"/>
            <a:ext cx="4006158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Data Cube Aggregation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1108" y="7338565"/>
            <a:ext cx="7974654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Precompute summary data for faster query 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8564766"/>
            <a:ext cx="16303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3371A5"/>
                </a:solidFill>
                <a:latin typeface="Arimo Bold"/>
                <a:ea typeface="Arimo Bold"/>
                <a:cs typeface="Arimo Bold"/>
                <a:sym typeface="Arimo Bold"/>
              </a:rPr>
              <a:t>Benefits:</a:t>
            </a: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 Faster computation, reduced storage, improved efficiency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DAHB942EGcs</dc:identifier>
  <dcterms:modified xsi:type="dcterms:W3CDTF">2011-08-01T06:04:30Z</dcterms:modified>
  <cp:revision>1</cp:revision>
  <dc:title>Data-Preprocessing-in-Data-Mining.pptx</dc:title>
</cp:coreProperties>
</file>